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57" r:id="rId3"/>
    <p:sldId id="261" r:id="rId4"/>
    <p:sldId id="260" r:id="rId5"/>
    <p:sldId id="269" r:id="rId6"/>
    <p:sldId id="280" r:id="rId7"/>
    <p:sldId id="262" r:id="rId8"/>
    <p:sldId id="263" r:id="rId9"/>
    <p:sldId id="256" r:id="rId10"/>
    <p:sldId id="285" r:id="rId11"/>
    <p:sldId id="271" r:id="rId12"/>
    <p:sldId id="274" r:id="rId13"/>
    <p:sldId id="265" r:id="rId14"/>
    <p:sldId id="275" r:id="rId15"/>
    <p:sldId id="284" r:id="rId16"/>
    <p:sldId id="270" r:id="rId17"/>
    <p:sldId id="277" r:id="rId18"/>
    <p:sldId id="281" r:id="rId19"/>
  </p:sldIdLst>
  <p:sldSz cx="12192000" cy="6858000"/>
  <p:notesSz cx="6858000" cy="9144000"/>
  <p:custDataLst>
    <p:tags r:id="rId22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0108" autoAdjust="0"/>
  </p:normalViewPr>
  <p:slideViewPr>
    <p:cSldViewPr snapToGrid="0" snapToObjects="1">
      <p:cViewPr varScale="1">
        <p:scale>
          <a:sx n="57" d="100"/>
          <a:sy n="57" d="100"/>
        </p:scale>
        <p:origin x="1208" y="28"/>
      </p:cViewPr>
      <p:guideLst>
        <p:guide orient="horz" pos="2160"/>
        <p:guide pos="36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9C2CC1-78D1-F74F-A143-A8C6013D1B30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9FED7F-2DB6-3C4E-A6FC-5467CCE30A76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-UzBsslSc" TargetMode="External"/><Relationship Id="rId7" Type="http://schemas.openxmlformats.org/officeDocument/2006/relationships/hyperlink" Target="https://www.youtube.com/user/ansidotorg/playlists?view=50&amp;sort=dd&amp;shelf_id=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.youku.com/v_show/id_XNDc4MzAyMjEzMg==.html?spm=a2hbt.13141534.app.5~5!2~5!2~5~5~5!2~5~5!2~5!2~5!2~5~5!2~A" TargetMode="External"/><Relationship Id="rId5" Type="http://schemas.openxmlformats.org/officeDocument/2006/relationships/hyperlink" Target="https://www.youtube.com/watch?v=5W4FvUuEjoE" TargetMode="External"/><Relationship Id="rId4" Type="http://schemas.openxmlformats.org/officeDocument/2006/relationships/hyperlink" Target="https://www.youtube.com/watch?v=UEJhNzE-p-I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zxv-7lPT1xQ" TargetMode="External"/><Relationship Id="rId4" Type="http://schemas.openxmlformats.org/officeDocument/2006/relationships/hyperlink" Target="https://www.youtube.com/watch?v=Gxl_DB-pe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pequeno vídeo sobre como as normas podem melhorar a água, o saneamento e a higiene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https://www.youtube.com/watch?v=tH-UzBsslSc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Qu’est-ce qu’une norme et quels sont ses avantages pour le secteur de l’eau et l’assainissement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https://www.youtube.com/watch?v=UEJhNzE-p-I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é uma Norma e como beneficia a água e o saneamento global? (legendas)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https://youtu.be/zxv-7lPT1xQ </a:t>
            </a:r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// 什么是标准， 它对于全球水和卫生有何益处？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https://www.youtube.com/watch?v=5W4FvUuEjoE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https://v.youku.com/v_show/id_XNDc4MzAyMjEzMg==.html?spm=a2hbt.13141534.app.5~5!2~5!2~5~5~5!2~5~5!2~5!2~5!2~5~5!2~A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7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cumprir a norma, os protótipos e produtos terão de respeitar uma norma de qualidade para as descargas sólidas, líquidas, de odores, de emissões atmosféricas e de ruído e cumprir determinados critérios de segurança, funcionalidade, usabilidade, fiabilidade, capacidade de manutenção e compatibilidade com os objectivos de protecção ambiental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adopção da norma ISO 30500 tem muitas vantagens para [inserir o nome do seu país].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poupar tempo e dinheiro: os decisores políticos não terão de gastar recursos para garantir a segurança dos produtos e os fabricantes receberão uma orientação para criar produtos que cumpram as normas internacionais, facilitando a entrada no mercado.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reguladores e o governo poderão recorrer a uma fonte de informação e experiências constantemente actualizada, garantindo o sistema mais eficiente.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norma aumentará a capacidade das empresas de fabricar, comercializar e aplicar amplamente a tecnologia e ajudará a facilitar o comércio internacional, utilizando um sistema universalmente reconhecido e beneficiando da confiança no nome ISO.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 garantida aos utilizadores finais destas sanitas uma experiência fiável, segura, higiénica e inodora, que poderá mesmo produzir sub-produtos que podem ser reutilizados pela comunidade.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Visite </a:t>
            </a:r>
            <a:r>
              <a:rPr lang="pt-pt">
                <a:hlinkClick r:id="rId3"/>
              </a:rPr>
              <a:t>https://sanitation.ansi.org/Standard/StandardAdoptionMap</a:t>
            </a:r>
            <a:r>
              <a:rPr lang="pt-pt"/>
              <a:t> para o mapa mais recente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57994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saneamento eficaz está ligado a uma melhor saúde, segurança e meios de subsistência, no entanto, mais de 2 mil milhões de pessoas no mundo não têm actualmente acesso a sanitas seguras e limpas, uma situação que contribui para mais de um milhão de mortes evitáveis todos os anos.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Um sistema de saneamento não ligado à rede de esgotos é um sistema de sanitas com uma unidade de tratamento de integração pré-fabricada. Pode parecer complicado - mas é tão simples para o utilizador, e talvez até mais fácil, do que os sistemas que estão a utilizar actualmente.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O dispositivo exposto da sanita permanece igual - quer seja uma retrete turca, uma sanita ocidental, ou qualquer outro tipo de sanita.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O dispositivo não exposto de um sistema de saneamento não ligado à rede de esgotos recolhe, transporta e trata integralmente a entrada específica dentro do sistema, a fim de permitir a reutilização ou eliminação seguras da produção sólida, líquida e gasosa gerada.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Não está ligado a uma rede de esgotos ou a um sistema de drenagem em rede - pelo que não é necessária água para a descarga e não é necessária uma fossa séptica ou uma latrina de fossa para esvaziar. 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vídeo de 2 minutos que explica as Normas de Saneamento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pt-pt" dirty="0"/>
              <a:t>em Português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https://www.youtube.com/watch?v=zxv-7lPT1xQ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两分钟了解卫生标准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4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Na maioria dos casos, o dispositivo exposto parece-se muito com um sistema tradicional de sanita (urinol, retrete turca, sanita de sentar); e o utilizador não terá consciência de que o dispositivo não exposto é qualquer coisa fora daquilo a que está habituado.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No entanto, o dispositivo não exposto é bastante sofisticado. Trata o produto de entrada (fezes, urina, sangue menstrual, papel higiénico, água de limpeza anal) utilizando uma série de processos biológicos ou químicos para unidades físicas (por exemplo, digestão anaeróbica e aeróbica, combustão, desinfecção electroquímica, membranas).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Alguns sistemas utilizam uma destas tecnologias/processos, enquanto outros sistemas aplicam vários processos unitários combinados.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Conceito de sistema de saneamento não ligado à rede de esgotos, conforme demonstrado na norma ISO 30500.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sistemas de saneamento não ligados à rede de esgotos (NSSS) e ISO 30500 podem beneficiar todas as nossas comunidades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 comunidades de rendimento mais elevado, um NSSS é uma solução sustentável para os sistemas de desperdício comummente utilizados actualmente, que consomem água e electricidade em excesso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comunidades com menores rendimentos, estes sistemas podem proporcionar uma opção mais segura e higiénica, sem necessidade de uma ligação eléctrica ou de esgotos consistente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4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ANSI abordou a ISO para iniciar este processo de criação de uma norma internacional para sistemas de saneamento sustentáveis e não ligados à rede de esgotos (que acabou por se tornar ISO 30500) já em 2016.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pt" sz="1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Depois de um comité de peritos (PC 305) –incluindo representantes da indústria, do governo, do meio académico e das ONGs – de todo o mundo ter elaborado a norma, os ensaios de protótipos começaram em 2017 na Universidade de KwaZulu-Natal, na África do Sul. Na Índia e na China também foram testados protótipos que tentam cumprir os critérios de desempenho e de ensaio da norma ISO 30500.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t-pt" sz="1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Desde 2018, o ANSI tem vindo a defender a promoção do reconhecimento nacional desta norma. A ANSI reconhece o incrível potencial que as normas de saneamento não ligado à rede de esgotos têm para transformar comunidades em todo o mundo. Contacte o ANSI ou o seu organismo nacional de normalização se tiver dúvidas sobre as normas de saneamento não ligado à rede de esgotos.</a:t>
            </a:r>
            <a:endParaRPr lang="en-US" sz="1100" dirty="0"/>
          </a:p>
          <a:p>
            <a:pPr marL="0" indent="0" rtl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xv-7lPT1xQ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UEJhNzE-p-I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hyperlink" Target="https://www.youtube.com/watch?v=tH-UzBsslSc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www.youtube.com/watch?v=5W4FvUuEjo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SPT3YMJdNo" TargetMode="External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youtube.com/watch?v=zxv-7lPT1xQ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9.ti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514903"/>
            <a:ext cx="3926524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agenda: uma nova sanita doméstica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2537987"/>
            <a:ext cx="5683392" cy="1782026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a necessidade</a:t>
            </a:r>
          </a:p>
          <a:p>
            <a:pPr rtl="0"/>
            <a:r>
              <a:rPr lang="pt-pt" dirty="0"/>
              <a:t>a tecnologia</a:t>
            </a:r>
          </a:p>
          <a:p>
            <a:pPr rtl="0"/>
            <a:r>
              <a:rPr lang="pt-pt" dirty="0"/>
              <a:t>porque é importante</a:t>
            </a:r>
          </a:p>
          <a:p>
            <a:pPr rtl="0"/>
            <a:r>
              <a:rPr lang="pt-pt" dirty="0"/>
              <a:t>o seu papel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0647" y="266413"/>
            <a:ext cx="9170645" cy="5476465"/>
            <a:chOff x="1592090" y="266413"/>
            <a:chExt cx="9170645" cy="54764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65548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88751" y="304374"/>
            <a:ext cx="52952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Que é uma Norma e como beneficia a água e o saneamento global?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47" y="1172308"/>
            <a:ext cx="8514530" cy="4570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 err="1">
                <a:hlinkClick r:id="rId6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 err="1">
                <a:hlinkClick r:id="rId7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8"/>
              </a:rPr>
              <a:t>Português</a:t>
            </a:r>
            <a:endParaRPr lang="en-US" sz="2800" dirty="0"/>
          </a:p>
          <a:p>
            <a:pPr rtl="0"/>
            <a:r>
              <a:rPr lang="pt-pt" sz="2800" dirty="0" err="1">
                <a:hlinkClick r:id="rId9"/>
              </a:rPr>
              <a:t>中文</a:t>
            </a:r>
            <a:endParaRPr lang="en-US" altLang="ja-JP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92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2819602"/>
            <a:ext cx="4054400" cy="1218795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Especificações ISO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883688"/>
            <a:ext cx="5837535" cy="5090624"/>
          </a:xfrm>
        </p:spPr>
        <p:txBody>
          <a:bodyPr rtlCol="0">
            <a:spAutoFit/>
          </a:bodyPr>
          <a:lstStyle/>
          <a:p>
            <a:pPr marL="0" indent="0" rtl="0">
              <a:buNone/>
            </a:pPr>
            <a:r>
              <a:rPr lang="pt-pt" sz="2600" b="1" dirty="0"/>
              <a:t>métricas de qualidade</a:t>
            </a:r>
          </a:p>
          <a:p>
            <a:pPr rtl="0"/>
            <a:r>
              <a:rPr lang="pt-pt" sz="2600" dirty="0"/>
              <a:t>descargas de sólidos e líquidos</a:t>
            </a:r>
          </a:p>
          <a:p>
            <a:pPr rtl="0"/>
            <a:r>
              <a:rPr lang="pt-pt" sz="2600" dirty="0"/>
              <a:t>emissões atmosféricas, cheiro e ruído</a:t>
            </a:r>
          </a:p>
          <a:p>
            <a:pPr rtl="0"/>
            <a:endParaRPr lang="en-US" sz="2600" dirty="0"/>
          </a:p>
          <a:p>
            <a:pPr marL="0" indent="0" rtl="0">
              <a:buNone/>
            </a:pPr>
            <a:r>
              <a:rPr lang="pt-pt" sz="2600" b="1" dirty="0"/>
              <a:t>critérios de produção</a:t>
            </a:r>
          </a:p>
          <a:p>
            <a:pPr rtl="0"/>
            <a:r>
              <a:rPr lang="pt-pt" sz="2600" dirty="0"/>
              <a:t>segurança</a:t>
            </a:r>
          </a:p>
          <a:p>
            <a:pPr rtl="0"/>
            <a:r>
              <a:rPr lang="pt-pt" sz="2600" dirty="0"/>
              <a:t>funcionalidade</a:t>
            </a:r>
          </a:p>
          <a:p>
            <a:pPr rtl="0"/>
            <a:r>
              <a:rPr lang="pt-pt" sz="2600" dirty="0"/>
              <a:t>usabilidade</a:t>
            </a:r>
          </a:p>
          <a:p>
            <a:pPr rtl="0"/>
            <a:r>
              <a:rPr lang="pt-pt" sz="2600" dirty="0"/>
              <a:t>fiabilidade</a:t>
            </a:r>
          </a:p>
          <a:p>
            <a:pPr rtl="0"/>
            <a:r>
              <a:rPr lang="pt-pt" sz="2600" dirty="0"/>
              <a:t>manutenção</a:t>
            </a:r>
          </a:p>
          <a:p>
            <a:pPr rtl="0"/>
            <a:r>
              <a:rPr lang="pt-pt" sz="2600" dirty="0"/>
              <a:t>compatibilidade com os </a:t>
            </a:r>
            <a:r>
              <a:rPr lang="pt-pt" sz="2600" dirty="0" err="1"/>
              <a:t>objectivos</a:t>
            </a:r>
            <a:r>
              <a:rPr lang="pt-pt" sz="2600" dirty="0"/>
              <a:t> de </a:t>
            </a:r>
            <a:r>
              <a:rPr lang="pt-pt" sz="2600" dirty="0" err="1"/>
              <a:t>protecção</a:t>
            </a:r>
            <a:r>
              <a:rPr lang="pt-pt" sz="2600" dirty="0"/>
              <a:t> ambiental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968326"/>
            <a:ext cx="5999945" cy="4921347"/>
          </a:xfrm>
        </p:spPr>
        <p:txBody>
          <a:bodyPr wrap="square" rtlCol="0" anchor="ctr">
            <a:spAutoFit/>
          </a:bodyPr>
          <a:lstStyle/>
          <a:p>
            <a:pPr rtl="0"/>
            <a:r>
              <a:rPr lang="pt-pt" dirty="0"/>
              <a:t>um </a:t>
            </a:r>
            <a:r>
              <a:rPr lang="pt-pt" b="1" dirty="0"/>
              <a:t>instrumento </a:t>
            </a:r>
            <a:r>
              <a:rPr lang="pt-pt" dirty="0"/>
              <a:t>para os responsáveis políticos que trabalham em prol de sistemas de saneamento mais sustentáveis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sz="2600" b="1" dirty="0"/>
              <a:t>facilitar</a:t>
            </a:r>
            <a:r>
              <a:rPr lang="pt-pt" sz="2600" dirty="0"/>
              <a:t> a inovação</a:t>
            </a:r>
          </a:p>
          <a:p>
            <a:pPr lvl="1" rtl="0"/>
            <a:r>
              <a:rPr lang="pt-pt" sz="2600" b="1" dirty="0"/>
              <a:t>derrubar</a:t>
            </a:r>
            <a:r>
              <a:rPr lang="pt-pt" sz="2600" dirty="0"/>
              <a:t> as barreiras comerciais aos mercados internacionais</a:t>
            </a:r>
          </a:p>
          <a:p>
            <a:pPr lvl="1" rtl="0"/>
            <a:r>
              <a:rPr lang="pt-pt" sz="2600" b="1" dirty="0"/>
              <a:t>conservar</a:t>
            </a:r>
            <a:r>
              <a:rPr lang="pt-pt" sz="2600" dirty="0"/>
              <a:t> água preciosa</a:t>
            </a:r>
          </a:p>
          <a:p>
            <a:pPr lvl="1" rtl="0"/>
            <a:r>
              <a:rPr lang="pt-pt" sz="2600" b="1" dirty="0"/>
              <a:t>atingir</a:t>
            </a:r>
            <a:r>
              <a:rPr lang="pt-pt" sz="2600" dirty="0"/>
              <a:t> os </a:t>
            </a:r>
            <a:r>
              <a:rPr lang="pt-pt" sz="2600" dirty="0" err="1"/>
              <a:t>ODSs</a:t>
            </a:r>
            <a:endParaRPr lang="pt-pt" sz="2600" dirty="0"/>
          </a:p>
          <a:p>
            <a:pPr lvl="1" rtl="0"/>
            <a:r>
              <a:rPr lang="pt-pt" sz="2600" b="1" dirty="0"/>
              <a:t>estimular</a:t>
            </a:r>
            <a:r>
              <a:rPr lang="pt-pt" sz="2600" dirty="0"/>
              <a:t> a emancipação económica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269948"/>
            <a:ext cx="5683392" cy="4318105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uma orientação</a:t>
            </a:r>
            <a:r>
              <a:rPr lang="pt-pt" dirty="0"/>
              <a:t> para fabricar, comercializar e implementar amplamente a tecnologia onde ela é mais necessária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b="1" dirty="0"/>
              <a:t>constituir </a:t>
            </a:r>
            <a:r>
              <a:rPr lang="pt-pt" dirty="0"/>
              <a:t>uma</a:t>
            </a:r>
            <a:r>
              <a:rPr lang="pt-pt" b="1" dirty="0"/>
              <a:t> </a:t>
            </a:r>
            <a:r>
              <a:rPr lang="pt-pt" dirty="0"/>
              <a:t>referência para garantir a qualidade e a segurança  </a:t>
            </a:r>
          </a:p>
          <a:p>
            <a:pPr lvl="1" rtl="0"/>
            <a:r>
              <a:rPr lang="pt-pt" b="1" dirty="0"/>
              <a:t>aumentar</a:t>
            </a:r>
            <a:r>
              <a:rPr lang="pt-pt" dirty="0"/>
              <a:t> a produtividade e a eficiência</a:t>
            </a:r>
          </a:p>
          <a:p>
            <a:pPr lvl="1" rtl="0"/>
            <a:r>
              <a:rPr lang="pt-pt" b="1" dirty="0"/>
              <a:t>minimizar</a:t>
            </a:r>
            <a:r>
              <a:rPr lang="pt-pt" dirty="0"/>
              <a:t> desperdícios e erros</a:t>
            </a:r>
          </a:p>
          <a:p>
            <a:pPr lvl="1" rtl="0"/>
            <a:r>
              <a:rPr lang="pt-pt" b="1" dirty="0"/>
              <a:t>reduzir</a:t>
            </a:r>
            <a:r>
              <a:rPr lang="pt-pt" dirty="0"/>
              <a:t> os custos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D08ADA-81DF-4D79-B2C3-8422273B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49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2835288"/>
            <a:ext cx="5683392" cy="1163395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uma sanita segura, fiável e higiénica</a:t>
            </a:r>
            <a:r>
              <a:rPr lang="pt-pt" dirty="0"/>
              <a:t> para as famílias e comunidades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B581DF-2D28-4B29-9C25-E8D9683A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63" y="2766059"/>
            <a:ext cx="3926524" cy="1325880"/>
          </a:xfrm>
        </p:spPr>
        <p:txBody>
          <a:bodyPr rtlCol="0"/>
          <a:lstStyle/>
          <a:p>
            <a:pPr rtl="0"/>
            <a:r>
              <a:rPr lang="pt-pt" dirty="0"/>
              <a:t>porquê uma norma?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405462"/>
            <a:ext cx="11379200" cy="549381"/>
          </a:xfrm>
        </p:spPr>
        <p:txBody>
          <a:bodyPr rtlCol="0">
            <a:spAutoFit/>
          </a:bodyPr>
          <a:lstStyle/>
          <a:p>
            <a:pPr algn="ctr" rtl="0"/>
            <a:r>
              <a:rPr lang="pt-pt" sz="3300" dirty="0" err="1"/>
              <a:t>Adopções</a:t>
            </a:r>
            <a:r>
              <a:rPr lang="pt-pt" sz="3300" dirty="0"/>
              <a:t> Nacionais das normas ISO 30500 e ISO 24521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9849" y="1024577"/>
            <a:ext cx="1218596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pt-pt" sz="1600" dirty="0">
                <a:solidFill>
                  <a:srgbClr val="3F648B"/>
                </a:solidFill>
                <a:latin typeface="+mj-lt"/>
              </a:rPr>
              <a:t>Mapa Nacional de Adopção em vigor a partir de </a:t>
            </a:r>
            <a:r>
              <a:rPr lang="pt-PT" sz="1600" dirty="0">
                <a:solidFill>
                  <a:srgbClr val="3F648B"/>
                </a:solidFill>
                <a:latin typeface="+mj-lt"/>
              </a:rPr>
              <a:t>junho 2026</a:t>
            </a:r>
            <a:endParaRPr lang="pt-pt" sz="1600" dirty="0">
              <a:solidFill>
                <a:srgbClr val="3F648B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3312" y="6379586"/>
            <a:ext cx="4965375" cy="556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5A011C-CAAB-481C-A22B-9F1822EC73E4}"/>
              </a:ext>
            </a:extLst>
          </p:cNvPr>
          <p:cNvSpPr txBox="1"/>
          <p:nvPr/>
        </p:nvSpPr>
        <p:spPr>
          <a:xfrm>
            <a:off x="3582010" y="6401889"/>
            <a:ext cx="97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5F9E6-BF2F-40DD-AB7D-6C04F034B6F4}"/>
              </a:ext>
            </a:extLst>
          </p:cNvPr>
          <p:cNvSpPr txBox="1"/>
          <p:nvPr/>
        </p:nvSpPr>
        <p:spPr>
          <a:xfrm>
            <a:off x="4695559" y="6373685"/>
            <a:ext cx="917841" cy="46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73146-6F66-4AC0-96E8-4C0AB4ACA0DE}"/>
              </a:ext>
            </a:extLst>
          </p:cNvPr>
          <p:cNvSpPr txBox="1"/>
          <p:nvPr/>
        </p:nvSpPr>
        <p:spPr>
          <a:xfrm>
            <a:off x="5882594" y="6363108"/>
            <a:ext cx="104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1BEF8-A086-4692-9CB6-B58B47317E13}"/>
              </a:ext>
            </a:extLst>
          </p:cNvPr>
          <p:cNvSpPr txBox="1"/>
          <p:nvPr/>
        </p:nvSpPr>
        <p:spPr>
          <a:xfrm>
            <a:off x="7095859" y="6369003"/>
            <a:ext cx="177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ISO 30500 e ISO 24521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Adoptadas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F7CD1-9CF4-E6E7-E1DB-5FC10C20A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24" y="1365237"/>
            <a:ext cx="7448550" cy="4686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96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514902"/>
            <a:ext cx="3926524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o seu papel e os próximos passos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950" y="862143"/>
            <a:ext cx="6229421" cy="5133713"/>
          </a:xfrm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pt-pt" sz="2200" dirty="0"/>
              <a:t>como </a:t>
            </a:r>
            <a:r>
              <a:rPr lang="pt-pt" sz="2200" b="1" dirty="0"/>
              <a:t>pode</a:t>
            </a:r>
            <a:r>
              <a:rPr lang="pt-pt" sz="2200" dirty="0"/>
              <a:t> trabalhar para a </a:t>
            </a:r>
            <a:r>
              <a:rPr lang="pt-pt" sz="2200" dirty="0" err="1"/>
              <a:t>adopção</a:t>
            </a:r>
            <a:r>
              <a:rPr lang="pt-pt" sz="2200" dirty="0"/>
              <a:t> e utilização das normas?</a:t>
            </a:r>
          </a:p>
          <a:p>
            <a:pPr marL="0" indent="0" rtl="0">
              <a:lnSpc>
                <a:spcPct val="100000"/>
              </a:lnSpc>
              <a:buNone/>
            </a:pPr>
            <a:endParaRPr lang="en-US" sz="2200" dirty="0"/>
          </a:p>
          <a:p>
            <a:pPr rtl="0">
              <a:lnSpc>
                <a:spcPct val="100000"/>
              </a:lnSpc>
            </a:pPr>
            <a:r>
              <a:rPr lang="pt-pt" sz="2200" b="1" dirty="0"/>
              <a:t>identificar</a:t>
            </a:r>
            <a:r>
              <a:rPr lang="pt-pt" sz="2200" dirty="0"/>
              <a:t> as principais normas, regulamentos ou leis já em vigor em matéria de saneamento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compreender</a:t>
            </a:r>
            <a:r>
              <a:rPr lang="pt-pt" sz="2200" dirty="0"/>
              <a:t> o processo de </a:t>
            </a:r>
            <a:r>
              <a:rPr lang="pt-pt" sz="2200" dirty="0" err="1"/>
              <a:t>adopção</a:t>
            </a:r>
            <a:r>
              <a:rPr lang="pt-pt" sz="2200" dirty="0"/>
              <a:t> de uma nova norma internacional a nível nacional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organizar</a:t>
            </a:r>
            <a:r>
              <a:rPr lang="pt-pt" sz="2200" dirty="0"/>
              <a:t> um seminário nacional para educar as partes interessadas no seu país ou comunidade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recolher</a:t>
            </a:r>
            <a:r>
              <a:rPr lang="pt-pt" sz="2200" dirty="0"/>
              <a:t> ideias das principais partes interessadas e conquistar a sua adesão</a:t>
            </a:r>
          </a:p>
          <a:p>
            <a:pPr lvl="0" rtl="0">
              <a:lnSpc>
                <a:spcPct val="100000"/>
              </a:lnSpc>
            </a:pPr>
            <a:r>
              <a:rPr lang="pt-pt" sz="2200" b="1" dirty="0"/>
              <a:t>realizar</a:t>
            </a:r>
            <a:r>
              <a:rPr lang="pt-pt" sz="2200" dirty="0"/>
              <a:t> </a:t>
            </a:r>
            <a:r>
              <a:rPr lang="pt-pt" sz="2200" dirty="0" err="1"/>
              <a:t>acções</a:t>
            </a:r>
            <a:r>
              <a:rPr lang="pt-pt" sz="2200" dirty="0"/>
              <a:t> de formação para os trabalhadores do sector do WASH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2514903"/>
            <a:ext cx="4522277" cy="182819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O ANSI está aqui para ajudar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54666"/>
            <a:ext cx="5683392" cy="3548664"/>
          </a:xfrm>
        </p:spPr>
        <p:txBody>
          <a:bodyPr rtlCol="0">
            <a:spAutoFit/>
          </a:bodyPr>
          <a:lstStyle/>
          <a:p>
            <a:pPr marL="0" indent="0">
              <a:buNone/>
            </a:pPr>
            <a:r>
              <a:rPr lang="pt-pt" sz="2600" dirty="0"/>
              <a:t> </a:t>
            </a:r>
          </a:p>
          <a:p>
            <a:pPr marL="290513" indent="-290513"/>
            <a:r>
              <a:rPr lang="pt-pt" sz="2600" dirty="0"/>
              <a:t>parcerias e trabalho em rede</a:t>
            </a:r>
          </a:p>
          <a:p>
            <a:pPr marL="290513" indent="-290513"/>
            <a:r>
              <a:rPr lang="pt-pt" sz="2600" dirty="0"/>
              <a:t>assistência técnica individual para a </a:t>
            </a:r>
            <a:r>
              <a:rPr lang="pt-pt" sz="2600" dirty="0" err="1"/>
              <a:t>adopção</a:t>
            </a:r>
            <a:r>
              <a:rPr lang="pt-pt" sz="2600" dirty="0"/>
              <a:t> de medidas</a:t>
            </a:r>
          </a:p>
          <a:p>
            <a:pPr marL="290513" indent="-290513"/>
            <a:r>
              <a:rPr lang="pt-pt" sz="2600" dirty="0"/>
              <a:t>assistência contínua e de acompanhamento para apoiar a implementação e utilização</a:t>
            </a:r>
          </a:p>
          <a:p>
            <a:pPr marL="290513" indent="-290513"/>
            <a:r>
              <a:rPr lang="pt-pt" sz="2600" dirty="0"/>
              <a:t>fornecer materiais </a:t>
            </a:r>
            <a:r>
              <a:rPr lang="pt-pt" sz="2600" dirty="0" err="1"/>
              <a:t>didácticos</a:t>
            </a:r>
            <a:r>
              <a:rPr lang="pt-pt" sz="2600" dirty="0"/>
              <a:t> e de formação adicionais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74AE34-0E19-144E-9463-7ECF56489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00038"/>
            <a:ext cx="2952750" cy="2471446"/>
          </a:xfrm>
        </p:spPr>
        <p:txBody>
          <a:bodyPr rtlCol="0">
            <a:spAutoFit/>
          </a:bodyPr>
          <a:lstStyle/>
          <a:p>
            <a:pPr rtl="0"/>
            <a:r>
              <a:rPr lang="pt-pt" b="1" dirty="0"/>
              <a:t>ISO 30500</a:t>
            </a:r>
          </a:p>
          <a:p>
            <a:pPr rtl="0"/>
            <a:r>
              <a:rPr lang="pt-pt" dirty="0"/>
              <a:t>dignidade</a:t>
            </a:r>
          </a:p>
          <a:p>
            <a:pPr rtl="0"/>
            <a:r>
              <a:rPr lang="pt-pt" dirty="0"/>
              <a:t>progresso</a:t>
            </a:r>
          </a:p>
          <a:p>
            <a:pPr rtl="0"/>
            <a:r>
              <a:rPr lang="pt-pt" dirty="0"/>
              <a:t>prosperidade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774571"/>
          </a:xfrm>
        </p:spPr>
        <p:txBody>
          <a:bodyPr rtlCol="0">
            <a:spAutoFit/>
          </a:bodyPr>
          <a:lstStyle/>
          <a:p>
            <a:pPr rtl="0"/>
            <a:r>
              <a:rPr lang="pt-pt" sz="2000" b="1" dirty="0">
                <a:hlinkClick r:id="rId3"/>
              </a:rPr>
              <a:t>https://sanitation.ansi.org/</a:t>
            </a:r>
            <a:endParaRPr lang="en-US" sz="2000" b="1" dirty="0"/>
          </a:p>
          <a:p>
            <a:pPr rtl="0"/>
            <a:r>
              <a:rPr lang="pt-pt" sz="2000" dirty="0"/>
              <a:t>sanitation@ansi.org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693" y="3124301"/>
            <a:ext cx="3000908" cy="609398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o desafio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2382559"/>
            <a:ext cx="5683392" cy="2092881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2 mil milhões</a:t>
            </a:r>
            <a:r>
              <a:rPr lang="pt-pt" dirty="0"/>
              <a:t> de pessoas sem acesso a sanitas seguras e limpas</a:t>
            </a:r>
          </a:p>
          <a:p>
            <a:pPr marL="0" indent="0" rtl="0">
              <a:buNone/>
            </a:pPr>
            <a:endParaRPr lang="en-US" dirty="0"/>
          </a:p>
          <a:p>
            <a:pPr rtl="0"/>
            <a:r>
              <a:rPr lang="pt-pt" b="1" dirty="0"/>
              <a:t>1 milhão</a:t>
            </a:r>
            <a:r>
              <a:rPr lang="pt-pt" dirty="0"/>
              <a:t> de mortes evitáveis por ano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3124301"/>
            <a:ext cx="3926524" cy="609398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uma solução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27494"/>
            <a:ext cx="5683392" cy="3721019"/>
          </a:xfrm>
        </p:spPr>
        <p:txBody>
          <a:bodyPr rtlCol="0" anchor="ctr">
            <a:spAutoFit/>
          </a:bodyPr>
          <a:lstStyle/>
          <a:p>
            <a:pPr marL="0" indent="0" rtl="0">
              <a:buNone/>
            </a:pPr>
            <a:r>
              <a:rPr lang="pt-pt" dirty="0"/>
              <a:t>A </a:t>
            </a:r>
            <a:r>
              <a:rPr lang="pt-pt" b="1" dirty="0"/>
              <a:t>ISO 30500</a:t>
            </a:r>
            <a:r>
              <a:rPr lang="pt-pt" dirty="0"/>
              <a:t> é um documento técnico que contém especificações para um </a:t>
            </a:r>
            <a:r>
              <a:rPr lang="pt-pt" b="1" dirty="0"/>
              <a:t>novo produto de sanita doméstica, neutro do ponto de vista tecnológico</a:t>
            </a:r>
          </a:p>
          <a:p>
            <a:pPr marL="0" indent="0" rtl="0">
              <a:buNone/>
            </a:pPr>
            <a:endParaRPr lang="en-US" dirty="0"/>
          </a:p>
          <a:p>
            <a:pPr rtl="0"/>
            <a:r>
              <a:rPr lang="pt-pt" sz="2600" dirty="0"/>
              <a:t>não ligado a uma rede de esgotos ou a um sistema de drenagem</a:t>
            </a:r>
          </a:p>
          <a:p>
            <a:pPr rtl="0"/>
            <a:r>
              <a:rPr lang="pt-pt" sz="2600" dirty="0"/>
              <a:t>trata os resíduos por si só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Normas de saneamento em 2 minutos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 err="1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 err="1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pt-pt" sz="2800" dirty="0" err="1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71" y="1164980"/>
            <a:ext cx="8175426" cy="4566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14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809D-B8FD-3B43-89D5-090754D1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4" y="3124301"/>
            <a:ext cx="4199543" cy="609398"/>
          </a:xfrm>
        </p:spPr>
        <p:txBody>
          <a:bodyPr wrap="square" rtlCol="0">
            <a:spAutoFit/>
          </a:bodyPr>
          <a:lstStyle/>
          <a:p>
            <a:pPr rtl="0"/>
            <a:r>
              <a:rPr lang="pt-pt" dirty="0"/>
              <a:t>como funciona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8862-D965-DB4D-8CB9-04059080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660835"/>
            <a:ext cx="5683392" cy="3644075"/>
          </a:xfrm>
        </p:spPr>
        <p:txBody>
          <a:bodyPr rtlCol="0">
            <a:spAutoFit/>
          </a:bodyPr>
          <a:lstStyle/>
          <a:p>
            <a:pPr lvl="0" rtl="0"/>
            <a:r>
              <a:rPr lang="pt-pt" dirty="0"/>
              <a:t>O </a:t>
            </a:r>
            <a:r>
              <a:rPr lang="pt-pt" b="1" dirty="0"/>
              <a:t>dispositivo exposto</a:t>
            </a:r>
            <a:r>
              <a:rPr lang="pt-pt" dirty="0"/>
              <a:t> assemelha-se tipicamente a um sistema tradicional de sanita </a:t>
            </a:r>
          </a:p>
          <a:p>
            <a:pPr marL="0" lvl="0" indent="0" rtl="0">
              <a:buNone/>
            </a:pPr>
            <a:endParaRPr lang="en-US" dirty="0"/>
          </a:p>
          <a:p>
            <a:pPr lvl="0" rtl="0"/>
            <a:r>
              <a:rPr lang="pt-pt" dirty="0"/>
              <a:t>O </a:t>
            </a:r>
            <a:r>
              <a:rPr lang="pt-pt" b="1" dirty="0"/>
              <a:t>dispositivo não exposto</a:t>
            </a:r>
            <a:r>
              <a:rPr lang="pt-pt" dirty="0"/>
              <a:t> trata o produto de entrada utilizando uma série de processos biológicos, químicos ou físicos sofisticados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7CFA6-8590-A045-B624-028C3D81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16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re 8">
            <a:extLst>
              <a:ext uri="{FF2B5EF4-FFF2-40B4-BE49-F238E27FC236}">
                <a16:creationId xmlns:a16="http://schemas.microsoft.com/office/drawing/2014/main" id="{D43743BE-C4EC-4A37-9D1B-50D1119A9C11}"/>
              </a:ext>
            </a:extLst>
          </p:cNvPr>
          <p:cNvGrpSpPr/>
          <p:nvPr/>
        </p:nvGrpSpPr>
        <p:grpSpPr>
          <a:xfrm>
            <a:off x="1035049" y="136525"/>
            <a:ext cx="10314795" cy="5833507"/>
            <a:chOff x="1035049" y="136525"/>
            <a:chExt cx="10314795" cy="5833507"/>
          </a:xfrm>
        </p:grpSpPr>
        <p:pic>
          <p:nvPicPr>
            <p:cNvPr id="7" name="Imagine 6">
              <a:extLst>
                <a:ext uri="{FF2B5EF4-FFF2-40B4-BE49-F238E27FC236}">
                  <a16:creationId xmlns:a16="http://schemas.microsoft.com/office/drawing/2014/main" id="{C1EE6133-C670-41D4-80E9-668FAF40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049" y="136525"/>
              <a:ext cx="10314795" cy="5815012"/>
            </a:xfrm>
            <a:prstGeom prst="rect">
              <a:avLst/>
            </a:prstGeom>
          </p:spPr>
        </p:pic>
        <p:sp>
          <p:nvSpPr>
            <p:cNvPr id="8" name="CasetăText 7">
              <a:extLst>
                <a:ext uri="{FF2B5EF4-FFF2-40B4-BE49-F238E27FC236}">
                  <a16:creationId xmlns:a16="http://schemas.microsoft.com/office/drawing/2014/main" id="{E97FB6B6-AC60-4568-93C6-E7256C64FCF7}"/>
                </a:ext>
              </a:extLst>
            </p:cNvPr>
            <p:cNvSpPr txBox="1"/>
            <p:nvPr/>
          </p:nvSpPr>
          <p:spPr>
            <a:xfrm>
              <a:off x="1092200" y="5600700"/>
              <a:ext cx="978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Figura 1 - Conceito de um sistema de saneamento não ligado à rede de esgotos</a:t>
              </a:r>
            </a:p>
          </p:txBody>
        </p:sp>
        <p:sp>
          <p:nvSpPr>
            <p:cNvPr id="9" name="CasetăText 9">
              <a:extLst>
                <a:ext uri="{FF2B5EF4-FFF2-40B4-BE49-F238E27FC236}">
                  <a16:creationId xmlns:a16="http://schemas.microsoft.com/office/drawing/2014/main" id="{7E13BE32-3B96-41E0-8DA7-C06A16FA3B06}"/>
                </a:ext>
              </a:extLst>
            </p:cNvPr>
            <p:cNvSpPr txBox="1"/>
            <p:nvPr/>
          </p:nvSpPr>
          <p:spPr>
            <a:xfrm>
              <a:off x="1260475" y="2564641"/>
              <a:ext cx="1330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PRODUTO DE ENTRADA</a:t>
              </a:r>
            </a:p>
          </p:txBody>
        </p:sp>
        <p:sp>
          <p:nvSpPr>
            <p:cNvPr id="10" name="CasetăText 10">
              <a:extLst>
                <a:ext uri="{FF2B5EF4-FFF2-40B4-BE49-F238E27FC236}">
                  <a16:creationId xmlns:a16="http://schemas.microsoft.com/office/drawing/2014/main" id="{0DE6C045-3DB7-41FD-950B-69CCA8440183}"/>
                </a:ext>
              </a:extLst>
            </p:cNvPr>
            <p:cNvSpPr txBox="1"/>
            <p:nvPr/>
          </p:nvSpPr>
          <p:spPr>
            <a:xfrm>
              <a:off x="3854451" y="2030968"/>
              <a:ext cx="16192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DISPOSITIVOS</a:t>
              </a:r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EXPOSTOS (S)</a:t>
              </a:r>
            </a:p>
          </p:txBody>
        </p:sp>
        <p:sp>
          <p:nvSpPr>
            <p:cNvPr id="11" name="CasetăText 11">
              <a:extLst>
                <a:ext uri="{FF2B5EF4-FFF2-40B4-BE49-F238E27FC236}">
                  <a16:creationId xmlns:a16="http://schemas.microsoft.com/office/drawing/2014/main" id="{8749AEA1-2BE8-4B05-8139-242E5CBB6B73}"/>
                </a:ext>
              </a:extLst>
            </p:cNvPr>
            <p:cNvSpPr txBox="1"/>
            <p:nvPr/>
          </p:nvSpPr>
          <p:spPr>
            <a:xfrm>
              <a:off x="5611529" y="2030968"/>
              <a:ext cx="1318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DISPOSITIVOS NÃO EXPOSTOS</a:t>
              </a:r>
            </a:p>
          </p:txBody>
        </p:sp>
        <p:sp>
          <p:nvSpPr>
            <p:cNvPr id="12" name="CasetăText 12">
              <a:extLst>
                <a:ext uri="{FF2B5EF4-FFF2-40B4-BE49-F238E27FC236}">
                  <a16:creationId xmlns:a16="http://schemas.microsoft.com/office/drawing/2014/main" id="{F2AAA901-22AE-4458-8F9E-533A664FC3B7}"/>
                </a:ext>
              </a:extLst>
            </p:cNvPr>
            <p:cNvSpPr txBox="1"/>
            <p:nvPr/>
          </p:nvSpPr>
          <p:spPr>
            <a:xfrm>
              <a:off x="4124325" y="3573860"/>
              <a:ext cx="29178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RECOLHA/TRANSPORTE</a:t>
              </a:r>
            </a:p>
          </p:txBody>
        </p:sp>
        <p:sp>
          <p:nvSpPr>
            <p:cNvPr id="13" name="CasetăText 13">
              <a:extLst>
                <a:ext uri="{FF2B5EF4-FFF2-40B4-BE49-F238E27FC236}">
                  <a16:creationId xmlns:a16="http://schemas.microsoft.com/office/drawing/2014/main" id="{569FB3AB-450B-4AE0-852E-8D98F451163A}"/>
                </a:ext>
              </a:extLst>
            </p:cNvPr>
            <p:cNvSpPr txBox="1"/>
            <p:nvPr/>
          </p:nvSpPr>
          <p:spPr>
            <a:xfrm rot="5400000">
              <a:off x="6170772" y="2679542"/>
              <a:ext cx="29178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p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PRODUTO DE SAÍDA</a:t>
              </a:r>
            </a:p>
          </p:txBody>
        </p:sp>
        <p:sp>
          <p:nvSpPr>
            <p:cNvPr id="14" name="CasetăText 14">
              <a:extLst>
                <a:ext uri="{FF2B5EF4-FFF2-40B4-BE49-F238E27FC236}">
                  <a16:creationId xmlns:a16="http://schemas.microsoft.com/office/drawing/2014/main" id="{CC2CA675-4D58-4162-95D3-BEA07369D0C0}"/>
                </a:ext>
              </a:extLst>
            </p:cNvPr>
            <p:cNvSpPr txBox="1"/>
            <p:nvPr/>
          </p:nvSpPr>
          <p:spPr>
            <a:xfrm>
              <a:off x="8431731" y="421717"/>
              <a:ext cx="1078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DESCARGA DO SÓLIDO SEGURA OU REUTILIZAÇÃO</a:t>
              </a:r>
            </a:p>
          </p:txBody>
        </p:sp>
        <p:sp>
          <p:nvSpPr>
            <p:cNvPr id="15" name="CasetăText 15">
              <a:extLst>
                <a:ext uri="{FF2B5EF4-FFF2-40B4-BE49-F238E27FC236}">
                  <a16:creationId xmlns:a16="http://schemas.microsoft.com/office/drawing/2014/main" id="{B2B49B17-7097-462D-BF87-80D7C0D774EC}"/>
                </a:ext>
              </a:extLst>
            </p:cNvPr>
            <p:cNvSpPr txBox="1"/>
            <p:nvPr/>
          </p:nvSpPr>
          <p:spPr>
            <a:xfrm>
              <a:off x="9124749" y="1304767"/>
              <a:ext cx="1078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DESCARGA DO LÍQUIDO SEGURA OU REUTILIZAÇÃO</a:t>
              </a:r>
            </a:p>
          </p:txBody>
        </p:sp>
        <p:sp>
          <p:nvSpPr>
            <p:cNvPr id="16" name="CasetăText 16">
              <a:extLst>
                <a:ext uri="{FF2B5EF4-FFF2-40B4-BE49-F238E27FC236}">
                  <a16:creationId xmlns:a16="http://schemas.microsoft.com/office/drawing/2014/main" id="{87402B9E-4CF0-4CB7-8DE3-9A7B7C68B4A1}"/>
                </a:ext>
              </a:extLst>
            </p:cNvPr>
            <p:cNvSpPr txBox="1"/>
            <p:nvPr/>
          </p:nvSpPr>
          <p:spPr>
            <a:xfrm>
              <a:off x="9336506" y="2632135"/>
              <a:ext cx="1078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EMISSÃO PARA A ATMOSFÉRICA</a:t>
              </a:r>
            </a:p>
          </p:txBody>
        </p:sp>
        <p:sp>
          <p:nvSpPr>
            <p:cNvPr id="17" name="CasetăText 17">
              <a:extLst>
                <a:ext uri="{FF2B5EF4-FFF2-40B4-BE49-F238E27FC236}">
                  <a16:creationId xmlns:a16="http://schemas.microsoft.com/office/drawing/2014/main" id="{FDFDFE50-08A5-4C13-9DC8-5FED98802851}"/>
                </a:ext>
              </a:extLst>
            </p:cNvPr>
            <p:cNvSpPr txBox="1"/>
            <p:nvPr/>
          </p:nvSpPr>
          <p:spPr>
            <a:xfrm>
              <a:off x="9124749" y="3865325"/>
              <a:ext cx="10780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ODOR</a:t>
              </a:r>
            </a:p>
          </p:txBody>
        </p:sp>
        <p:sp>
          <p:nvSpPr>
            <p:cNvPr id="18" name="CasetăText 18">
              <a:extLst>
                <a:ext uri="{FF2B5EF4-FFF2-40B4-BE49-F238E27FC236}">
                  <a16:creationId xmlns:a16="http://schemas.microsoft.com/office/drawing/2014/main" id="{2A94AC3E-9738-44E9-AE83-0256173D21B2}"/>
                </a:ext>
              </a:extLst>
            </p:cNvPr>
            <p:cNvSpPr txBox="1"/>
            <p:nvPr/>
          </p:nvSpPr>
          <p:spPr>
            <a:xfrm>
              <a:off x="8432969" y="4730632"/>
              <a:ext cx="10767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RUÍDO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F424-9479-A148-82C3-71F4EFA5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8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766060"/>
            <a:ext cx="3926524" cy="1325880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uma opção para todos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22A9-7BE2-2845-96C4-B43C41B4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329" y="819055"/>
            <a:ext cx="5683392" cy="5219891"/>
          </a:xfrm>
        </p:spPr>
        <p:txBody>
          <a:bodyPr rtlCol="0">
            <a:spAutoFit/>
          </a:bodyPr>
          <a:lstStyle/>
          <a:p>
            <a:pPr marL="0" lvl="0" indent="0" rtl="0">
              <a:buNone/>
            </a:pPr>
            <a:r>
              <a:rPr lang="pt-pt" sz="2600" dirty="0"/>
              <a:t>os sistemas de saneamento não ligados à rede de esgotos oferecem </a:t>
            </a:r>
            <a:r>
              <a:rPr lang="pt-pt" sz="2600" b="1" dirty="0"/>
              <a:t>uma opção sustentável e prática</a:t>
            </a:r>
            <a:r>
              <a:rPr lang="pt-pt" sz="2600" dirty="0"/>
              <a:t> sempre que os sistemas de esgotos convencionais ou outras soluções autónomas não sejam viáveis </a:t>
            </a:r>
          </a:p>
          <a:p>
            <a:pPr marL="0" lvl="0" indent="0" rtl="0">
              <a:buNone/>
            </a:pPr>
            <a:endParaRPr lang="en-US" sz="2600" dirty="0"/>
          </a:p>
          <a:p>
            <a:pPr rtl="0"/>
            <a:r>
              <a:rPr lang="pt-pt" sz="2600" dirty="0"/>
              <a:t>sanitas públicas</a:t>
            </a:r>
          </a:p>
          <a:p>
            <a:pPr rtl="0"/>
            <a:r>
              <a:rPr lang="pt-pt" sz="2600" dirty="0"/>
              <a:t>parques nacionais</a:t>
            </a:r>
          </a:p>
          <a:p>
            <a:pPr rtl="0"/>
            <a:r>
              <a:rPr lang="pt-pt" sz="2600" dirty="0"/>
              <a:t>edifícios verdes</a:t>
            </a:r>
          </a:p>
          <a:p>
            <a:pPr rtl="0"/>
            <a:r>
              <a:rPr lang="pt-pt" sz="2600" dirty="0"/>
              <a:t>comunidades rurais</a:t>
            </a:r>
          </a:p>
          <a:p>
            <a:pPr rtl="0"/>
            <a:r>
              <a:rPr lang="pt-pt" sz="2600" dirty="0"/>
              <a:t>cenários urbanos</a:t>
            </a:r>
          </a:p>
          <a:p>
            <a:pPr rtl="0"/>
            <a:r>
              <a:rPr lang="pt-pt" sz="2600" dirty="0"/>
              <a:t>instalações informais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0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2819601"/>
            <a:ext cx="3926524" cy="1218795"/>
          </a:xfrm>
        </p:spPr>
        <p:txBody>
          <a:bodyPr rtlCol="0">
            <a:spAutoFit/>
          </a:bodyPr>
          <a:lstStyle/>
          <a:p>
            <a:pPr rtl="0"/>
            <a:r>
              <a:rPr lang="pt-pt" dirty="0"/>
              <a:t>consenso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1359201"/>
            <a:ext cx="5683392" cy="4139595"/>
          </a:xfrm>
        </p:spPr>
        <p:txBody>
          <a:bodyPr rtlCol="0" anchor="ctr">
            <a:spAutoFit/>
          </a:bodyPr>
          <a:lstStyle/>
          <a:p>
            <a:pPr rtl="0"/>
            <a:r>
              <a:rPr lang="pt-pt" b="1" dirty="0"/>
              <a:t>48 países</a:t>
            </a:r>
            <a:r>
              <a:rPr lang="pt-pt" dirty="0"/>
              <a:t> reuniram-se para rever a norma</a:t>
            </a:r>
          </a:p>
          <a:p>
            <a:pPr marL="0" indent="0" rtl="0">
              <a:buNone/>
            </a:pPr>
            <a:endParaRPr lang="en-US" dirty="0"/>
          </a:p>
          <a:p>
            <a:pPr lvl="1" rtl="0"/>
            <a:r>
              <a:rPr lang="pt-pt" dirty="0"/>
              <a:t>Indústria</a:t>
            </a:r>
          </a:p>
          <a:p>
            <a:pPr lvl="1" rtl="0"/>
            <a:r>
              <a:rPr lang="pt-pt" dirty="0"/>
              <a:t>Governo</a:t>
            </a:r>
          </a:p>
          <a:p>
            <a:pPr lvl="1" rtl="0"/>
            <a:r>
              <a:rPr lang="pt-pt" dirty="0"/>
              <a:t>Meio académico</a:t>
            </a:r>
          </a:p>
          <a:p>
            <a:pPr lvl="1" rtl="0"/>
            <a:r>
              <a:rPr lang="pt-pt" dirty="0"/>
              <a:t>ONGs </a:t>
            </a:r>
          </a:p>
          <a:p>
            <a:pPr lvl="1" rtl="0"/>
            <a:endParaRPr lang="pt-PT" dirty="0"/>
          </a:p>
          <a:p>
            <a:r>
              <a:rPr lang="pt-BR" dirty="0"/>
              <a:t>A norma ISO 30500 foi revista em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 txBox="1">
            <a:spLocks/>
          </p:cNvSpPr>
          <p:nvPr/>
        </p:nvSpPr>
        <p:spPr>
          <a:xfrm>
            <a:off x="457200" y="392333"/>
            <a:ext cx="11401888" cy="507831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55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pt-pt" sz="3000" dirty="0"/>
              <a:t>Comité de </a:t>
            </a:r>
            <a:r>
              <a:rPr lang="pt-pt" sz="3000" dirty="0" err="1"/>
              <a:t>projecto</a:t>
            </a:r>
            <a:r>
              <a:rPr lang="pt-pt" sz="3000" dirty="0"/>
              <a:t> 305 membros, em representação de 48 países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32267-07E8-6840-B34B-C37FF48A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809" y="948741"/>
            <a:ext cx="9688299" cy="4941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32267-07E8-6840-B34B-C37FF48A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708174" y="5508595"/>
            <a:ext cx="4931980" cy="134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01" y="5335480"/>
            <a:ext cx="2059619" cy="554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8D943A75-3F72-4A14-9B17-B49A8E35952D}"/>
              </a:ext>
            </a:extLst>
          </p:cNvPr>
          <p:cNvSpPr txBox="1"/>
          <p:nvPr/>
        </p:nvSpPr>
        <p:spPr>
          <a:xfrm>
            <a:off x="457200" y="5447594"/>
            <a:ext cx="2349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Membro participante</a:t>
            </a:r>
          </a:p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Membro observador</a:t>
            </a:r>
          </a:p>
          <a:p>
            <a:pPr rtl="0"/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Secretariado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12352</TotalTime>
  <Words>1847</Words>
  <Application>Microsoft Office PowerPoint</Application>
  <PresentationFormat>Widescreen</PresentationFormat>
  <Paragraphs>183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PingFang SC Regular</vt:lpstr>
      <vt:lpstr>Times New Roman</vt:lpstr>
      <vt:lpstr>Office Theme</vt:lpstr>
      <vt:lpstr>agenda: uma nova sanita doméstica</vt:lpstr>
      <vt:lpstr>o desafio</vt:lpstr>
      <vt:lpstr>uma solução</vt:lpstr>
      <vt:lpstr>PowerPoint Presentation</vt:lpstr>
      <vt:lpstr>como funciona</vt:lpstr>
      <vt:lpstr>PowerPoint Presentation</vt:lpstr>
      <vt:lpstr>uma opção para todos</vt:lpstr>
      <vt:lpstr>consenso global</vt:lpstr>
      <vt:lpstr>PowerPoint Presentation</vt:lpstr>
      <vt:lpstr>PowerPoint Presentation</vt:lpstr>
      <vt:lpstr>Especificações ISO</vt:lpstr>
      <vt:lpstr>porquê uma norma?</vt:lpstr>
      <vt:lpstr>porquê uma norma?</vt:lpstr>
      <vt:lpstr>porquê uma norma?</vt:lpstr>
      <vt:lpstr>Adopções Nacionais das normas ISO 30500 e ISO 24521</vt:lpstr>
      <vt:lpstr>o seu papel e os próximos passos</vt:lpstr>
      <vt:lpstr>O ANSI está aqui para ajudar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141</cp:revision>
  <dcterms:created xsi:type="dcterms:W3CDTF">2020-01-07T19:54:53Z</dcterms:created>
  <dcterms:modified xsi:type="dcterms:W3CDTF">2026-06-16T19:58:50Z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7766CEE9-2E31-4319-BEB9-67041449DCC2</vt:lpwstr>
  </property>
  <property fmtid="{D5CDD505-2E9C-101B-9397-08002B2CF9AE}" pid="3" name="ArticulatePath">
    <vt:lpwstr>ISO 30500 Overview PPT _ Síntese PPT</vt:lpwstr>
  </property>
</Properties>
</file>